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83" r:id="rId2"/>
    <p:sldId id="467" r:id="rId3"/>
    <p:sldId id="442" r:id="rId4"/>
    <p:sldId id="468" r:id="rId5"/>
    <p:sldId id="466" r:id="rId6"/>
    <p:sldId id="469" r:id="rId7"/>
    <p:sldId id="470" r:id="rId8"/>
    <p:sldId id="471" r:id="rId9"/>
    <p:sldId id="472" r:id="rId10"/>
    <p:sldId id="473" r:id="rId11"/>
    <p:sldId id="484" r:id="rId12"/>
    <p:sldId id="479" r:id="rId13"/>
    <p:sldId id="477" r:id="rId14"/>
    <p:sldId id="475" r:id="rId15"/>
    <p:sldId id="476" r:id="rId16"/>
    <p:sldId id="478" r:id="rId17"/>
    <p:sldId id="441" r:id="rId18"/>
    <p:sldId id="440" r:id="rId19"/>
    <p:sldId id="480" r:id="rId20"/>
    <p:sldId id="439" r:id="rId21"/>
    <p:sldId id="465" r:id="rId22"/>
    <p:sldId id="485" r:id="rId23"/>
    <p:sldId id="481" r:id="rId24"/>
    <p:sldId id="486" r:id="rId25"/>
    <p:sldId id="435" r:id="rId26"/>
    <p:sldId id="482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C2402D6-4632-40A4-96CE-1AD28CF29C5A}">
          <p14:sldIdLst>
            <p14:sldId id="483"/>
            <p14:sldId id="467"/>
            <p14:sldId id="442"/>
            <p14:sldId id="468"/>
            <p14:sldId id="466"/>
            <p14:sldId id="469"/>
            <p14:sldId id="470"/>
            <p14:sldId id="471"/>
            <p14:sldId id="472"/>
            <p14:sldId id="473"/>
            <p14:sldId id="484"/>
            <p14:sldId id="479"/>
            <p14:sldId id="477"/>
            <p14:sldId id="475"/>
            <p14:sldId id="476"/>
            <p14:sldId id="478"/>
            <p14:sldId id="441"/>
            <p14:sldId id="440"/>
            <p14:sldId id="480"/>
            <p14:sldId id="439"/>
            <p14:sldId id="465"/>
            <p14:sldId id="485"/>
            <p14:sldId id="481"/>
            <p14:sldId id="486"/>
            <p14:sldId id="435"/>
            <p14:sldId id="4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0D8E8"/>
    <a:srgbClr val="EFD61D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3468" y="-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5C581-CB8D-4F3A-9772-3D013A4EA2EE}" type="datetimeFigureOut">
              <a:rPr lang="de-CH" smtClean="0"/>
              <a:pPr/>
              <a:t>06.01.2024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2E7A-7087-42E4-BDBB-147AE777450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51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B0C8F-9C47-40CF-AF5F-958EEB359624}" type="datetimeFigureOut">
              <a:rPr lang="de-CH" smtClean="0"/>
              <a:pPr/>
              <a:t>04.01.2024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D050-D110-4E6E-B951-6F09B007599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82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D050-D110-4E6E-B951-6F09B007599B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86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D050-D110-4E6E-B951-6F09B007599B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63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D050-D110-4E6E-B951-6F09B007599B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32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3D050-D110-4E6E-B951-6F09B007599B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238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63072" cy="86409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Vorstellung KZen Breitensport</a:t>
            </a:r>
          </a:p>
          <a:p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68313" y="1700213"/>
            <a:ext cx="8496300" cy="4608512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b="1"/>
            </a:lvl1pPr>
            <a:lvl2pPr marL="790575" indent="-3429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55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8604449" y="6470219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5F5202-047D-4B67-B651-530E531C9C49}" type="slidenum">
              <a:rPr lang="de-CH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CH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6501341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SV_LOGO_SH_rot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4637"/>
            <a:ext cx="871200" cy="871200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1124744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1.	Textmasterformate durch Klicken bearbeiten</a:t>
            </a:r>
          </a:p>
          <a:p>
            <a:pPr lvl="1"/>
            <a:r>
              <a:rPr lang="de-DE" dirty="0"/>
              <a:t>1.1	Zweite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492621"/>
            <a:ext cx="3975720" cy="25459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issshooting.ch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5537" y="1916832"/>
            <a:ext cx="7920880" cy="4104456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/>
              <a:t>Was findet 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/>
              <a:t>Mitte August 2024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/>
              <a:t>in Aarau statt?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32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985CDB-384D-B661-F0E9-378CA17A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52025"/>
            <a:ext cx="6562725" cy="503783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3210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1340768"/>
            <a:ext cx="8640960" cy="5112568"/>
          </a:xfrm>
        </p:spPr>
        <p:txBody>
          <a:bodyPr>
            <a:normAutofit lnSpcReduction="10000"/>
          </a:bodyPr>
          <a:lstStyle/>
          <a:p>
            <a:endParaRPr lang="de-DE" sz="13600" i="0" dirty="0">
              <a:solidFill>
                <a:srgbClr val="000000"/>
              </a:solidFill>
              <a:effectLst/>
            </a:endParaRPr>
          </a:p>
          <a:p>
            <a:endParaRPr lang="de-DE" sz="4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379289" y="1323242"/>
            <a:ext cx="8529500" cy="223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G50</a:t>
            </a:r>
            <a:endParaRPr lang="de-CH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Gewehre 50m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Stellung		liegend </a:t>
            </a:r>
            <a:r>
              <a:rPr lang="de-CH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(U13/U15 und SV liegend-aufgelegt gestattet)</a:t>
            </a:r>
            <a:endParaRPr lang="de-CH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20 Schuss Einzel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1B3BB4-EFC7-6634-1936-3C812987464E}"/>
              </a:ext>
            </a:extLst>
          </p:cNvPr>
          <p:cNvSpPr txBox="1"/>
          <p:nvPr/>
        </p:nvSpPr>
        <p:spPr>
          <a:xfrm>
            <a:off x="332200" y="4085875"/>
            <a:ext cx="8529500" cy="2204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G300</a:t>
            </a:r>
            <a:endParaRPr lang="de-CH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Ordonnanz-, Standard- und Frei-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</a:t>
            </a:r>
            <a:r>
              <a:rPr lang="de-CH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gewehre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gem. </a:t>
            </a:r>
            <a:r>
              <a:rPr lang="de-CH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RSpS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3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ategorien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A10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20 Schuss Einzel</a:t>
            </a:r>
          </a:p>
        </p:txBody>
      </p:sp>
    </p:spTree>
    <p:extLst>
      <p:ext uri="{BB962C8B-B14F-4D97-AF65-F5344CB8AC3E}">
        <p14:creationId xmlns:p14="http://schemas.microsoft.com/office/powerpoint/2010/main" val="20476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6470" y="1340768"/>
            <a:ext cx="8640960" cy="5112568"/>
          </a:xfrm>
        </p:spPr>
        <p:txBody>
          <a:bodyPr>
            <a:normAutofit fontScale="92500" lnSpcReduction="20000"/>
          </a:bodyPr>
          <a:lstStyle/>
          <a:p>
            <a: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Auszeichnungen</a:t>
            </a:r>
            <a:endParaRPr lang="de-CH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3200" i="0" dirty="0">
              <a:solidFill>
                <a:srgbClr val="000000"/>
              </a:solidFill>
              <a:effectLst/>
            </a:endParaRPr>
          </a:p>
          <a:p>
            <a:endParaRPr lang="de-DE" sz="4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			 </a:t>
            </a: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755576" y="2132856"/>
            <a:ext cx="7319866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jeder Teilnehmer erhält eine Jubiläumsmedaille 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«200 Jahre SSV»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1B3BB4-EFC7-6634-1936-3C812987464E}"/>
              </a:ext>
            </a:extLst>
          </p:cNvPr>
          <p:cNvSpPr txBox="1"/>
          <p:nvPr/>
        </p:nvSpPr>
        <p:spPr>
          <a:xfrm>
            <a:off x="307250" y="3192798"/>
            <a:ext cx="8529500" cy="10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- bei erreichen der Limite	  =    </a:t>
            </a:r>
            <a:r>
              <a:rPr lang="de-CH" sz="2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Goldmedaille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- übrige Teilnehmer	  =    </a:t>
            </a:r>
            <a:r>
              <a:rPr lang="de-CH" sz="2400" b="1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Silbermedaille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FE2EBC-D1B2-FE6F-8426-F75B68353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06628"/>
            <a:ext cx="2016224" cy="20326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45307E6-2CBF-DE11-F1AC-1F565F62A40F}"/>
              </a:ext>
            </a:extLst>
          </p:cNvPr>
          <p:cNvSpPr txBox="1"/>
          <p:nvPr/>
        </p:nvSpPr>
        <p:spPr>
          <a:xfrm>
            <a:off x="3359086" y="5586835"/>
            <a:ext cx="202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Medaillengrösse</a:t>
            </a: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    50 x 50 mm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6A9C3E0-07A5-14EC-6E85-9D2DAACA3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06" y="4406628"/>
            <a:ext cx="2020489" cy="20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6470" y="1340768"/>
            <a:ext cx="8640960" cy="5112568"/>
          </a:xfrm>
        </p:spPr>
        <p:txBody>
          <a:bodyPr>
            <a:normAutofit fontScale="92500" lnSpcReduction="20000"/>
          </a:bodyPr>
          <a:lstStyle/>
          <a:p>
            <a: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Sonder-Auszeichnung</a:t>
            </a:r>
            <a:endParaRPr lang="de-CH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3200" i="0" dirty="0">
              <a:solidFill>
                <a:srgbClr val="000000"/>
              </a:solidFill>
              <a:effectLst/>
            </a:endParaRPr>
          </a:p>
          <a:p>
            <a:endParaRPr lang="de-DE" sz="4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			 </a:t>
            </a: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226570" y="1843780"/>
            <a:ext cx="8640960" cy="124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bei 3 und mehr Stichen pro Teilnehmer (auch </a:t>
            </a:r>
            <a:r>
              <a:rPr lang="de-CH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disziplinen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übergreifend) wird </a:t>
            </a:r>
            <a:r>
              <a:rPr lang="de-CH" sz="2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zusätzlich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eine Jubiläumsmünze</a:t>
            </a:r>
            <a:endParaRPr lang="de-CH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«200 Jahre SSV» abgegeben.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78325FB-328A-1467-063D-F24DC431C56F}"/>
              </a:ext>
            </a:extLst>
          </p:cNvPr>
          <p:cNvSpPr txBox="1"/>
          <p:nvPr/>
        </p:nvSpPr>
        <p:spPr>
          <a:xfrm>
            <a:off x="230951" y="3148997"/>
            <a:ext cx="8784976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offizielle Silber-Münze von </a:t>
            </a:r>
            <a:r>
              <a:rPr lang="de-CH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Swissmint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Bern 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«200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ahre SSV»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de-CH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de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Nominalwert CHF 20.00 </a:t>
            </a:r>
            <a:r>
              <a:rPr lang="de-CH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{solange Vorrat}</a:t>
            </a:r>
            <a:r>
              <a:rPr lang="de-CH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de-CH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D78E6D0-81F5-37C8-08FA-A7C93575B982}"/>
              </a:ext>
            </a:extLst>
          </p:cNvPr>
          <p:cNvSpPr txBox="1"/>
          <p:nvPr/>
        </p:nvSpPr>
        <p:spPr>
          <a:xfrm>
            <a:off x="5940152" y="4680889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ev. auch etwas für </a:t>
            </a:r>
          </a:p>
          <a:p>
            <a:r>
              <a:rPr lang="de-CH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Numismatiker unter uns?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AFBE3D0-FBC4-4F00-4A4C-DC493A7A5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/>
          <a:stretch/>
        </p:blipFill>
        <p:spPr>
          <a:xfrm>
            <a:off x="3515398" y="4351686"/>
            <a:ext cx="2163103" cy="203421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661E91C-F885-BA06-6744-925B061AF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/>
          <a:stretch/>
        </p:blipFill>
        <p:spPr>
          <a:xfrm>
            <a:off x="971600" y="4351686"/>
            <a:ext cx="2204409" cy="202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1196752"/>
            <a:ext cx="8640960" cy="5112568"/>
          </a:xfrm>
        </p:spPr>
        <p:txBody>
          <a:bodyPr>
            <a:normAutofit fontScale="92500" lnSpcReduction="10000"/>
          </a:bodyPr>
          <a:lstStyle/>
          <a:p>
            <a:r>
              <a:rPr lang="de-CH" sz="35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Limiten Gewehr 10/50 und P</a:t>
            </a:r>
            <a:endParaRPr lang="de-CH" sz="3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3200" i="0" dirty="0">
              <a:solidFill>
                <a:srgbClr val="000000"/>
              </a:solidFill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sz="13600" b="0" i="0" dirty="0">
              <a:solidFill>
                <a:srgbClr val="000000"/>
              </a:solidFill>
              <a:effectLst/>
            </a:endParaRP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755576" y="2132856"/>
            <a:ext cx="731986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de-CH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E12DC95-2B5A-A932-C479-D0BBCE7FE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7742"/>
              </p:ext>
            </p:extLst>
          </p:nvPr>
        </p:nvGraphicFramePr>
        <p:xfrm>
          <a:off x="2110200" y="3512601"/>
          <a:ext cx="6576600" cy="45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138">
                  <a:extLst>
                    <a:ext uri="{9D8B030D-6E8A-4147-A177-3AD203B41FA5}">
                      <a16:colId xmlns:a16="http://schemas.microsoft.com/office/drawing/2014/main" val="353986854"/>
                    </a:ext>
                  </a:extLst>
                </a:gridCol>
                <a:gridCol w="1638154">
                  <a:extLst>
                    <a:ext uri="{9D8B030D-6E8A-4147-A177-3AD203B41FA5}">
                      <a16:colId xmlns:a16="http://schemas.microsoft.com/office/drawing/2014/main" val="2580291763"/>
                    </a:ext>
                  </a:extLst>
                </a:gridCol>
                <a:gridCol w="1638154">
                  <a:extLst>
                    <a:ext uri="{9D8B030D-6E8A-4147-A177-3AD203B41FA5}">
                      <a16:colId xmlns:a16="http://schemas.microsoft.com/office/drawing/2014/main" val="1653332247"/>
                    </a:ext>
                  </a:extLst>
                </a:gridCol>
                <a:gridCol w="1638154">
                  <a:extLst>
                    <a:ext uri="{9D8B030D-6E8A-4147-A177-3AD203B41FA5}">
                      <a16:colId xmlns:a16="http://schemas.microsoft.com/office/drawing/2014/main" val="2193684338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20304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2E7FF0D-687F-A982-BAB1-82695C5D3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37936"/>
              </p:ext>
            </p:extLst>
          </p:nvPr>
        </p:nvGraphicFramePr>
        <p:xfrm>
          <a:off x="2117137" y="2388193"/>
          <a:ext cx="6555543" cy="45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16">
                  <a:extLst>
                    <a:ext uri="{9D8B030D-6E8A-4147-A177-3AD203B41FA5}">
                      <a16:colId xmlns:a16="http://schemas.microsoft.com/office/drawing/2014/main" val="353986854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580291763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1653332247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193684338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20304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885D9BF1-0B80-04F2-E78D-E5FED67AC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149925"/>
              </p:ext>
            </p:extLst>
          </p:nvPr>
        </p:nvGraphicFramePr>
        <p:xfrm>
          <a:off x="2110200" y="2957804"/>
          <a:ext cx="6569418" cy="45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0323">
                  <a:extLst>
                    <a:ext uri="{9D8B030D-6E8A-4147-A177-3AD203B41FA5}">
                      <a16:colId xmlns:a16="http://schemas.microsoft.com/office/drawing/2014/main" val="353986854"/>
                    </a:ext>
                  </a:extLst>
                </a:gridCol>
                <a:gridCol w="1636365">
                  <a:extLst>
                    <a:ext uri="{9D8B030D-6E8A-4147-A177-3AD203B41FA5}">
                      <a16:colId xmlns:a16="http://schemas.microsoft.com/office/drawing/2014/main" val="2580291763"/>
                    </a:ext>
                  </a:extLst>
                </a:gridCol>
                <a:gridCol w="1636365">
                  <a:extLst>
                    <a:ext uri="{9D8B030D-6E8A-4147-A177-3AD203B41FA5}">
                      <a16:colId xmlns:a16="http://schemas.microsoft.com/office/drawing/2014/main" val="1653332247"/>
                    </a:ext>
                  </a:extLst>
                </a:gridCol>
                <a:gridCol w="1636365">
                  <a:extLst>
                    <a:ext uri="{9D8B030D-6E8A-4147-A177-3AD203B41FA5}">
                      <a16:colId xmlns:a16="http://schemas.microsoft.com/office/drawing/2014/main" val="2193684338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20304"/>
                  </a:ext>
                </a:extLst>
              </a:tr>
            </a:tbl>
          </a:graphicData>
        </a:graphic>
      </p:graphicFrame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BC0BB0EE-94B5-E52A-AC61-167160F06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91706"/>
              </p:ext>
            </p:extLst>
          </p:nvPr>
        </p:nvGraphicFramePr>
        <p:xfrm>
          <a:off x="2103262" y="1774016"/>
          <a:ext cx="6555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86">
                  <a:extLst>
                    <a:ext uri="{9D8B030D-6E8A-4147-A177-3AD203B41FA5}">
                      <a16:colId xmlns:a16="http://schemas.microsoft.com/office/drawing/2014/main" val="506022134"/>
                    </a:ext>
                  </a:extLst>
                </a:gridCol>
                <a:gridCol w="1638886">
                  <a:extLst>
                    <a:ext uri="{9D8B030D-6E8A-4147-A177-3AD203B41FA5}">
                      <a16:colId xmlns:a16="http://schemas.microsoft.com/office/drawing/2014/main" val="2725680753"/>
                    </a:ext>
                  </a:extLst>
                </a:gridCol>
                <a:gridCol w="1638886">
                  <a:extLst>
                    <a:ext uri="{9D8B030D-6E8A-4147-A177-3AD203B41FA5}">
                      <a16:colId xmlns:a16="http://schemas.microsoft.com/office/drawing/2014/main" val="3591161574"/>
                    </a:ext>
                  </a:extLst>
                </a:gridCol>
                <a:gridCol w="1638886">
                  <a:extLst>
                    <a:ext uri="{9D8B030D-6E8A-4147-A177-3AD203B41FA5}">
                      <a16:colId xmlns:a16="http://schemas.microsoft.com/office/drawing/2014/main" val="3925464175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/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U21 /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U17 /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25242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498E922E-6651-5D08-C69A-49C65D3FD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98522"/>
              </p:ext>
            </p:extLst>
          </p:nvPr>
        </p:nvGraphicFramePr>
        <p:xfrm>
          <a:off x="602392" y="4060248"/>
          <a:ext cx="80911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076">
                  <a:extLst>
                    <a:ext uri="{9D8B030D-6E8A-4147-A177-3AD203B41FA5}">
                      <a16:colId xmlns:a16="http://schemas.microsoft.com/office/drawing/2014/main" val="164700495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57026474"/>
                    </a:ext>
                  </a:extLst>
                </a:gridCol>
                <a:gridCol w="1591113">
                  <a:extLst>
                    <a:ext uri="{9D8B030D-6E8A-4147-A177-3AD203B41FA5}">
                      <a16:colId xmlns:a16="http://schemas.microsoft.com/office/drawing/2014/main" val="3591252731"/>
                    </a:ext>
                  </a:extLst>
                </a:gridCol>
                <a:gridCol w="1676499">
                  <a:extLst>
                    <a:ext uri="{9D8B030D-6E8A-4147-A177-3AD203B41FA5}">
                      <a16:colId xmlns:a16="http://schemas.microsoft.com/office/drawing/2014/main" val="3490716300"/>
                    </a:ext>
                  </a:extLst>
                </a:gridCol>
                <a:gridCol w="1618220">
                  <a:extLst>
                    <a:ext uri="{9D8B030D-6E8A-4147-A177-3AD203B41FA5}">
                      <a16:colId xmlns:a16="http://schemas.microsoft.com/office/drawing/2014/main" val="75753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RF/CF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85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74488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51D261C-1214-1590-3183-73D50F24B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491350"/>
              </p:ext>
            </p:extLst>
          </p:nvPr>
        </p:nvGraphicFramePr>
        <p:xfrm>
          <a:off x="618377" y="5063515"/>
          <a:ext cx="807511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965">
                  <a:extLst>
                    <a:ext uri="{9D8B030D-6E8A-4147-A177-3AD203B41FA5}">
                      <a16:colId xmlns:a16="http://schemas.microsoft.com/office/drawing/2014/main" val="867258267"/>
                    </a:ext>
                  </a:extLst>
                </a:gridCol>
                <a:gridCol w="1755081">
                  <a:extLst>
                    <a:ext uri="{9D8B030D-6E8A-4147-A177-3AD203B41FA5}">
                      <a16:colId xmlns:a16="http://schemas.microsoft.com/office/drawing/2014/main" val="3293688128"/>
                    </a:ext>
                  </a:extLst>
                </a:gridCol>
                <a:gridCol w="1615023">
                  <a:extLst>
                    <a:ext uri="{9D8B030D-6E8A-4147-A177-3AD203B41FA5}">
                      <a16:colId xmlns:a16="http://schemas.microsoft.com/office/drawing/2014/main" val="464953288"/>
                    </a:ext>
                  </a:extLst>
                </a:gridCol>
                <a:gridCol w="1615023">
                  <a:extLst>
                    <a:ext uri="{9D8B030D-6E8A-4147-A177-3AD203B41FA5}">
                      <a16:colId xmlns:a16="http://schemas.microsoft.com/office/drawing/2014/main" val="4234524870"/>
                    </a:ext>
                  </a:extLst>
                </a:gridCol>
                <a:gridCol w="1615023">
                  <a:extLst>
                    <a:ext uri="{9D8B030D-6E8A-4147-A177-3AD203B41FA5}">
                      <a16:colId xmlns:a16="http://schemas.microsoft.com/office/drawing/2014/main" val="2203218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4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6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900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6470" y="1340768"/>
            <a:ext cx="8640960" cy="5112568"/>
          </a:xfrm>
        </p:spPr>
        <p:txBody>
          <a:bodyPr>
            <a:normAutofit fontScale="85000" lnSpcReduction="20000"/>
          </a:bodyPr>
          <a:lstStyle/>
          <a:p>
            <a:endParaRPr lang="de-CH" sz="35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CH" sz="35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Limiten G300</a:t>
            </a:r>
            <a:endParaRPr lang="de-CH" sz="3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3200" i="0" dirty="0">
              <a:solidFill>
                <a:srgbClr val="000000"/>
              </a:solidFill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sz="13600" b="0" i="0" dirty="0">
              <a:solidFill>
                <a:srgbClr val="000000"/>
              </a:solidFill>
              <a:effectLst/>
            </a:endParaRP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ABE6DEC1-4D98-FAEF-10E6-9ECC0E8B8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10698"/>
              </p:ext>
            </p:extLst>
          </p:nvPr>
        </p:nvGraphicFramePr>
        <p:xfrm>
          <a:off x="583201" y="3435770"/>
          <a:ext cx="807560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4463">
                  <a:extLst>
                    <a:ext uri="{9D8B030D-6E8A-4147-A177-3AD203B41FA5}">
                      <a16:colId xmlns:a16="http://schemas.microsoft.com/office/drawing/2014/main" val="1727739247"/>
                    </a:ext>
                  </a:extLst>
                </a:gridCol>
                <a:gridCol w="2265779">
                  <a:extLst>
                    <a:ext uri="{9D8B030D-6E8A-4147-A177-3AD203B41FA5}">
                      <a16:colId xmlns:a16="http://schemas.microsoft.com/office/drawing/2014/main" val="1783022952"/>
                    </a:ext>
                  </a:extLst>
                </a:gridCol>
                <a:gridCol w="1615121">
                  <a:extLst>
                    <a:ext uri="{9D8B030D-6E8A-4147-A177-3AD203B41FA5}">
                      <a16:colId xmlns:a16="http://schemas.microsoft.com/office/drawing/2014/main" val="3411673768"/>
                    </a:ext>
                  </a:extLst>
                </a:gridCol>
                <a:gridCol w="1615121">
                  <a:extLst>
                    <a:ext uri="{9D8B030D-6E8A-4147-A177-3AD203B41FA5}">
                      <a16:colId xmlns:a16="http://schemas.microsoft.com/office/drawing/2014/main" val="3328799654"/>
                    </a:ext>
                  </a:extLst>
                </a:gridCol>
                <a:gridCol w="1615121">
                  <a:extLst>
                    <a:ext uri="{9D8B030D-6E8A-4147-A177-3AD203B41FA5}">
                      <a16:colId xmlns:a16="http://schemas.microsoft.com/office/drawing/2014/main" val="3562523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Kat.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5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Kat. D </a:t>
                      </a:r>
                      <a:r>
                        <a:rPr lang="de-CH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Stgw</a:t>
                      </a:r>
                      <a:r>
                        <a:rPr lang="de-CH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57-03, Kar</a:t>
                      </a:r>
                      <a:endParaRPr lang="de-CH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71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Kat. E </a:t>
                      </a:r>
                      <a:r>
                        <a:rPr lang="de-CH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Stgw</a:t>
                      </a:r>
                      <a:r>
                        <a:rPr lang="de-CH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</a:t>
                      </a:r>
                      <a:endParaRPr lang="de-CH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85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Kat. E </a:t>
                      </a:r>
                      <a:r>
                        <a:rPr lang="de-CH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Stgw</a:t>
                      </a:r>
                      <a:r>
                        <a:rPr lang="de-CH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57-02</a:t>
                      </a:r>
                      <a:endParaRPr lang="de-CH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4767"/>
                  </a:ext>
                </a:extLst>
              </a:tr>
            </a:tbl>
          </a:graphicData>
        </a:graphic>
      </p:graphicFrame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87F71A79-B6CC-7A0A-7E51-89193ABF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14869"/>
              </p:ext>
            </p:extLst>
          </p:nvPr>
        </p:nvGraphicFramePr>
        <p:xfrm>
          <a:off x="3858366" y="2667859"/>
          <a:ext cx="48004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730">
                  <a:extLst>
                    <a:ext uri="{9D8B030D-6E8A-4147-A177-3AD203B41FA5}">
                      <a16:colId xmlns:a16="http://schemas.microsoft.com/office/drawing/2014/main" val="2659065993"/>
                    </a:ext>
                  </a:extLst>
                </a:gridCol>
                <a:gridCol w="1573827">
                  <a:extLst>
                    <a:ext uri="{9D8B030D-6E8A-4147-A177-3AD203B41FA5}">
                      <a16:colId xmlns:a16="http://schemas.microsoft.com/office/drawing/2014/main" val="1074406836"/>
                    </a:ext>
                  </a:extLst>
                </a:gridCol>
                <a:gridCol w="1648883">
                  <a:extLst>
                    <a:ext uri="{9D8B030D-6E8A-4147-A177-3AD203B41FA5}">
                      <a16:colId xmlns:a16="http://schemas.microsoft.com/office/drawing/2014/main" val="663700880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/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U21 /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U17 / 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46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8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6470" y="1340768"/>
            <a:ext cx="8640960" cy="5112568"/>
          </a:xfrm>
        </p:spPr>
        <p:txBody>
          <a:bodyPr>
            <a:normAutofit fontScale="85000" lnSpcReduction="20000"/>
          </a:bodyPr>
          <a:lstStyle/>
          <a:p>
            <a:endParaRPr lang="de-CH" sz="35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CH" sz="35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Limiten Auflageschiessen</a:t>
            </a:r>
            <a:endParaRPr lang="de-CH" sz="35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de-DE" sz="3200" i="0" dirty="0">
              <a:solidFill>
                <a:srgbClr val="000000"/>
              </a:solidFill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sz="13600" b="0" i="0" dirty="0">
              <a:solidFill>
                <a:srgbClr val="000000"/>
              </a:solidFill>
              <a:effectLst/>
            </a:endParaRP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755576" y="2132856"/>
            <a:ext cx="731986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endParaRPr lang="de-CH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E12DC95-2B5A-A932-C479-D0BBCE7FE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6201"/>
              </p:ext>
            </p:extLst>
          </p:nvPr>
        </p:nvGraphicFramePr>
        <p:xfrm>
          <a:off x="2131257" y="3392653"/>
          <a:ext cx="655554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16">
                  <a:extLst>
                    <a:ext uri="{9D8B030D-6E8A-4147-A177-3AD203B41FA5}">
                      <a16:colId xmlns:a16="http://schemas.microsoft.com/office/drawing/2014/main" val="353986854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580291763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1653332247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193684338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r>
                        <a:rPr lang="de-CH" sz="28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20304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C2E7FF0D-687F-A982-BAB1-82695C5D3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90660"/>
              </p:ext>
            </p:extLst>
          </p:nvPr>
        </p:nvGraphicFramePr>
        <p:xfrm>
          <a:off x="2124076" y="4082380"/>
          <a:ext cx="655554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816">
                  <a:extLst>
                    <a:ext uri="{9D8B030D-6E8A-4147-A177-3AD203B41FA5}">
                      <a16:colId xmlns:a16="http://schemas.microsoft.com/office/drawing/2014/main" val="353986854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580291763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1653332247"/>
                    </a:ext>
                  </a:extLst>
                </a:gridCol>
                <a:gridCol w="1632909">
                  <a:extLst>
                    <a:ext uri="{9D8B030D-6E8A-4147-A177-3AD203B41FA5}">
                      <a16:colId xmlns:a16="http://schemas.microsoft.com/office/drawing/2014/main" val="2193684338"/>
                    </a:ext>
                  </a:extLst>
                </a:gridCol>
              </a:tblGrid>
              <a:tr h="458780">
                <a:tc>
                  <a:txBody>
                    <a:bodyPr/>
                    <a:lstStyle/>
                    <a:p>
                      <a:r>
                        <a:rPr lang="de-CH" sz="2800" b="1" dirty="0">
                          <a:solidFill>
                            <a:srgbClr val="FF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20304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DCEE9B5-6AF2-5D89-BEE1-BBDFE01E5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90956"/>
              </p:ext>
            </p:extLst>
          </p:nvPr>
        </p:nvGraphicFramePr>
        <p:xfrm>
          <a:off x="3779912" y="2667859"/>
          <a:ext cx="487889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15">
                  <a:extLst>
                    <a:ext uri="{9D8B030D-6E8A-4147-A177-3AD203B41FA5}">
                      <a16:colId xmlns:a16="http://schemas.microsoft.com/office/drawing/2014/main" val="2659065993"/>
                    </a:ext>
                  </a:extLst>
                </a:gridCol>
                <a:gridCol w="1599548">
                  <a:extLst>
                    <a:ext uri="{9D8B030D-6E8A-4147-A177-3AD203B41FA5}">
                      <a16:colId xmlns:a16="http://schemas.microsoft.com/office/drawing/2014/main" val="1074406836"/>
                    </a:ext>
                  </a:extLst>
                </a:gridCol>
                <a:gridCol w="1675831">
                  <a:extLst>
                    <a:ext uri="{9D8B030D-6E8A-4147-A177-3AD203B41FA5}">
                      <a16:colId xmlns:a16="http://schemas.microsoft.com/office/drawing/2014/main" val="663700880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46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7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76470" y="1340768"/>
            <a:ext cx="8640960" cy="5112568"/>
          </a:xfrm>
        </p:spPr>
        <p:txBody>
          <a:bodyPr>
            <a:normAutofit fontScale="92500" lnSpcReduction="20000"/>
          </a:bodyPr>
          <a:lstStyle/>
          <a:p>
            <a:endParaRPr lang="de-CH" sz="35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de-CH" sz="43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Motto für alle Limiten:</a:t>
            </a:r>
            <a:endParaRPr lang="de-DE" sz="4300" i="0" dirty="0">
              <a:solidFill>
                <a:srgbClr val="000000"/>
              </a:solidFill>
              <a:effectLst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de-CH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sz="13600" b="0" i="0" dirty="0">
              <a:solidFill>
                <a:srgbClr val="000000"/>
              </a:solidFill>
              <a:effectLst/>
            </a:endParaRPr>
          </a:p>
          <a:p>
            <a:r>
              <a:rPr lang="de-DE" sz="13600" b="0" dirty="0">
                <a:solidFill>
                  <a:srgbClr val="000000"/>
                </a:solidFill>
              </a:rPr>
              <a:t>			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B4D979-81EF-B038-3AB2-1EDE34168B9A}"/>
              </a:ext>
            </a:extLst>
          </p:cNvPr>
          <p:cNvSpPr txBox="1"/>
          <p:nvPr/>
        </p:nvSpPr>
        <p:spPr>
          <a:xfrm>
            <a:off x="779266" y="4221088"/>
            <a:ext cx="7969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«….und wir schaffen das»!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E170691-CF80-4C24-048E-942E642F9573}"/>
              </a:ext>
            </a:extLst>
          </p:cNvPr>
          <p:cNvSpPr txBox="1"/>
          <p:nvPr/>
        </p:nvSpPr>
        <p:spPr>
          <a:xfrm>
            <a:off x="805980" y="2852936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b="1" dirty="0">
                <a:latin typeface="Arial" panose="020B0604020202020204" pitchFamily="34" charset="0"/>
                <a:cs typeface="Arial" panose="020B0604020202020204" pitchFamily="34" charset="0"/>
              </a:rPr>
              <a:t>sind machbar ….</a:t>
            </a:r>
          </a:p>
        </p:txBody>
      </p:sp>
    </p:spTree>
    <p:extLst>
      <p:ext uri="{BB962C8B-B14F-4D97-AF65-F5344CB8AC3E}">
        <p14:creationId xmlns:p14="http://schemas.microsoft.com/office/powerpoint/2010/main" val="25534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5536" y="1628800"/>
            <a:ext cx="8215213" cy="4536504"/>
          </a:xfrm>
        </p:spPr>
        <p:txBody>
          <a:bodyPr>
            <a:normAutofit/>
          </a:bodyPr>
          <a:lstStyle/>
          <a:p>
            <a:r>
              <a:rPr lang="de-DE" sz="4000" i="0" dirty="0">
                <a:solidFill>
                  <a:srgbClr val="000000"/>
                </a:solidFill>
                <a:effectLst/>
              </a:rPr>
              <a:t>Teilnahmekosten pro </a:t>
            </a:r>
            <a:r>
              <a:rPr lang="de-DE" sz="4000" dirty="0">
                <a:solidFill>
                  <a:srgbClr val="000000"/>
                </a:solidFill>
              </a:rPr>
              <a:t>P</a:t>
            </a:r>
            <a:r>
              <a:rPr lang="de-DE" sz="4000" i="0" dirty="0">
                <a:solidFill>
                  <a:srgbClr val="000000"/>
                </a:solidFill>
                <a:effectLst/>
              </a:rPr>
              <a:t>rogramm:</a:t>
            </a:r>
          </a:p>
          <a:p>
            <a:pPr algn="ctr"/>
            <a:endParaRPr lang="de-DE" sz="3600" i="0" dirty="0">
              <a:solidFill>
                <a:srgbClr val="000000"/>
              </a:solidFill>
              <a:effectLst/>
            </a:endParaRPr>
          </a:p>
          <a:p>
            <a:pPr algn="ctr"/>
            <a:r>
              <a:rPr lang="de-DE" sz="3200" b="0" i="0" dirty="0">
                <a:solidFill>
                  <a:srgbClr val="000000"/>
                </a:solidFill>
                <a:effectLst/>
              </a:rPr>
              <a:t>	</a:t>
            </a: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4CCF43B-2D3A-C649-D768-3B5C9D67CE47}"/>
              </a:ext>
            </a:extLst>
          </p:cNvPr>
          <p:cNvSpPr txBox="1">
            <a:spLocks/>
          </p:cNvSpPr>
          <p:nvPr/>
        </p:nvSpPr>
        <p:spPr>
          <a:xfrm>
            <a:off x="2124075" y="332656"/>
            <a:ext cx="6562725" cy="57579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212127-9017-8888-03F4-AAC27E6F6CBF}"/>
              </a:ext>
            </a:extLst>
          </p:cNvPr>
          <p:cNvSpPr txBox="1"/>
          <p:nvPr/>
        </p:nvSpPr>
        <p:spPr>
          <a:xfrm>
            <a:off x="646238" y="4268528"/>
            <a:ext cx="8215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wovon:  - CHF 16.00 an SSV</a:t>
            </a:r>
          </a:p>
          <a:p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de-CH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- CHF   1.00 an organisierenden Verein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2E206C-12A5-1B98-43B9-72C5992D16C6}"/>
              </a:ext>
            </a:extLst>
          </p:cNvPr>
          <p:cNvSpPr txBox="1"/>
          <p:nvPr/>
        </p:nvSpPr>
        <p:spPr>
          <a:xfrm>
            <a:off x="611560" y="274687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- CHF 17.00</a:t>
            </a:r>
          </a:p>
        </p:txBody>
      </p:sp>
    </p:spTree>
    <p:extLst>
      <p:ext uri="{BB962C8B-B14F-4D97-AF65-F5344CB8AC3E}">
        <p14:creationId xmlns:p14="http://schemas.microsoft.com/office/powerpoint/2010/main" val="13256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79512" y="1484784"/>
            <a:ext cx="8712968" cy="4320480"/>
          </a:xfrm>
        </p:spPr>
        <p:txBody>
          <a:bodyPr>
            <a:normAutofit/>
          </a:bodyPr>
          <a:lstStyle/>
          <a:p>
            <a:r>
              <a:rPr lang="de-DE" sz="3200" b="1" i="0" dirty="0">
                <a:solidFill>
                  <a:srgbClr val="FF0000"/>
                </a:solidFill>
                <a:effectLst/>
              </a:rPr>
              <a:t>Teilnahmeberechtigung am Final</a:t>
            </a:r>
            <a:endParaRPr lang="de-DE" sz="3200" dirty="0">
              <a:solidFill>
                <a:srgbClr val="FF0000"/>
              </a:solidFill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4B6CC51-4993-773B-CE2E-9AF0580187A7}"/>
              </a:ext>
            </a:extLst>
          </p:cNvPr>
          <p:cNvSpPr txBox="1"/>
          <p:nvPr/>
        </p:nvSpPr>
        <p:spPr>
          <a:xfrm>
            <a:off x="287524" y="242088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gemäss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Ranglisten pro Disziplin der</a:t>
            </a:r>
          </a:p>
          <a:p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Qualifikations-Wettkämpfe qualifizieren sich</a:t>
            </a:r>
          </a:p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besten </a:t>
            </a:r>
            <a:r>
              <a:rPr lang="de-DE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SchützenInnen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(1/2 des </a:t>
            </a:r>
            <a:r>
              <a:rPr 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eilnehmerfeldes)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DE8A4F-55CA-4E1E-B44B-A8416C28A517}"/>
              </a:ext>
            </a:extLst>
          </p:cNvPr>
          <p:cNvSpPr txBox="1"/>
          <p:nvPr/>
        </p:nvSpPr>
        <p:spPr>
          <a:xfrm>
            <a:off x="323528" y="436510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zusätzlich werden weitere </a:t>
            </a:r>
            <a:r>
              <a:rPr lang="de-DE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SchützenInnen</a:t>
            </a:r>
            <a:endParaRPr lang="de-DE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ausgelost  </a:t>
            </a:r>
            <a:r>
              <a:rPr lang="de-DE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(1/2 des Teilnehmerfeldes)</a:t>
            </a:r>
            <a:endParaRPr lang="de-DE" sz="28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A06C8C-3866-24BE-F85B-EC3D217B0C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332656"/>
            <a:ext cx="6562725" cy="50405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29176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08274" y="1268760"/>
            <a:ext cx="8712968" cy="4320480"/>
          </a:xfrm>
        </p:spPr>
        <p:txBody>
          <a:bodyPr>
            <a:normAutofit/>
          </a:bodyPr>
          <a:lstStyle/>
          <a:p>
            <a:r>
              <a:rPr lang="de-DE" sz="3200" b="1" i="0" dirty="0">
                <a:solidFill>
                  <a:srgbClr val="FF0000"/>
                </a:solidFill>
                <a:effectLst/>
              </a:rPr>
              <a:t>Teilnehmerfelder am Final</a:t>
            </a:r>
            <a:endParaRPr lang="de-DE" sz="3200" dirty="0">
              <a:solidFill>
                <a:srgbClr val="FF0000"/>
              </a:solidFill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3400B21-95DB-42ED-3B00-EE2D64168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18000"/>
              </p:ext>
            </p:extLst>
          </p:nvPr>
        </p:nvGraphicFramePr>
        <p:xfrm>
          <a:off x="297218" y="2204864"/>
          <a:ext cx="864820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32">
                  <a:extLst>
                    <a:ext uri="{9D8B030D-6E8A-4147-A177-3AD203B41FA5}">
                      <a16:colId xmlns:a16="http://schemas.microsoft.com/office/drawing/2014/main" val="2295456005"/>
                    </a:ext>
                  </a:extLst>
                </a:gridCol>
                <a:gridCol w="2777136">
                  <a:extLst>
                    <a:ext uri="{9D8B030D-6E8A-4147-A177-3AD203B41FA5}">
                      <a16:colId xmlns:a16="http://schemas.microsoft.com/office/drawing/2014/main" val="3025353181"/>
                    </a:ext>
                  </a:extLst>
                </a:gridCol>
                <a:gridCol w="2882734">
                  <a:extLst>
                    <a:ext uri="{9D8B030D-6E8A-4147-A177-3AD203B41FA5}">
                      <a16:colId xmlns:a16="http://schemas.microsoft.com/office/drawing/2014/main" val="3755339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Disziplin/Sportgerät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Stellung/Altersstufe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Teilnehmer/Schützen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950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G300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</a:t>
                      </a:r>
                      <a:r>
                        <a:rPr lang="de-CH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Alterstufe</a:t>
                      </a:r>
                      <a:endParaRPr lang="de-CH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2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G300 Ordonnanz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836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G50 Gewehr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05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G10 Gewehr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29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G10A Gewehr (</a:t>
                      </a:r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Auflage)</a:t>
                      </a:r>
                      <a:endParaRPr lang="de-CH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46 Jahren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4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P50 Pistole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7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P25 Pistole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3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P10 Pistole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Altersstufe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02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P10A Pistole </a:t>
                      </a:r>
                      <a:r>
                        <a:rPr lang="de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(Auflage)</a:t>
                      </a:r>
                      <a:endParaRPr lang="de-CH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 46 Jahren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2941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3ACEA7C2-3BE4-4993-E63C-090C9CA7B5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404663"/>
            <a:ext cx="6562725" cy="64784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31986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55451" y="1916832"/>
            <a:ext cx="7920880" cy="4104456"/>
          </a:xfrm>
        </p:spPr>
        <p:txBody>
          <a:bodyPr>
            <a:normAutofit fontScale="92500" lnSpcReduction="10000"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>
                <a:highlight>
                  <a:srgbClr val="FFFF00"/>
                </a:highlight>
              </a:rPr>
              <a:t>Jubiläum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>
                <a:highlight>
                  <a:srgbClr val="FFFF00"/>
                </a:highlight>
              </a:rPr>
              <a:t>200 Jahre SSV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>
                <a:highlight>
                  <a:srgbClr val="FFFF00"/>
                </a:highlight>
              </a:rPr>
              <a:t>Aarau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800" dirty="0">
                <a:highlight>
                  <a:srgbClr val="FFFF00"/>
                </a:highlight>
              </a:rPr>
              <a:t>16. - 18. August 2024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32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B985CDB-384D-B661-F0E9-378CA17A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52025"/>
            <a:ext cx="6562725" cy="503783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CE37655-3E73-7B5D-B0BA-A48A31D19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8616"/>
            <a:ext cx="1954683" cy="19442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6AB4D2C-F8BA-5F47-C4C7-02C2CF4BA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47" y="2418616"/>
            <a:ext cx="192851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5536" y="1376772"/>
            <a:ext cx="8352927" cy="4860540"/>
          </a:xfrm>
        </p:spPr>
        <p:txBody>
          <a:bodyPr>
            <a:normAutofit/>
          </a:bodyPr>
          <a:lstStyle/>
          <a:p>
            <a:pPr algn="l"/>
            <a:r>
              <a:rPr lang="de-DE" sz="3200" b="1" i="0" cap="all" dirty="0">
                <a:solidFill>
                  <a:srgbClr val="FF0000"/>
                </a:solidFill>
                <a:effectLst/>
              </a:rPr>
              <a:t>FINAL</a:t>
            </a:r>
            <a:endParaRPr lang="de-DE" sz="3200" b="0" i="0" dirty="0">
              <a:solidFill>
                <a:srgbClr val="FF0000"/>
              </a:solidFill>
              <a:effectLst/>
            </a:endParaRPr>
          </a:p>
          <a:p>
            <a:r>
              <a:rPr lang="de-DE" sz="3200" b="0" i="0" dirty="0">
                <a:solidFill>
                  <a:srgbClr val="000000"/>
                </a:solidFill>
                <a:effectLst/>
              </a:rPr>
              <a:t>	</a:t>
            </a:r>
          </a:p>
          <a:p>
            <a:pPr algn="l"/>
            <a:r>
              <a:rPr lang="de-DE" sz="3200" b="0" i="0" dirty="0">
                <a:solidFill>
                  <a:srgbClr val="000000"/>
                </a:solidFill>
                <a:effectLst/>
              </a:rPr>
              <a:t>	</a:t>
            </a:r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>
              <a:solidFill>
                <a:srgbClr val="FF0000"/>
              </a:solidFill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102459-9E34-6E76-526A-C13E4451C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296788"/>
            <a:ext cx="6562725" cy="64779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9DD8F4-9D3B-63ED-674A-DE5B555DE8E0}"/>
              </a:ext>
            </a:extLst>
          </p:cNvPr>
          <p:cNvSpPr txBox="1"/>
          <p:nvPr/>
        </p:nvSpPr>
        <p:spPr>
          <a:xfrm>
            <a:off x="2267744" y="1361915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anlässlich Jubiläumsfeier:</a:t>
            </a:r>
          </a:p>
          <a:p>
            <a:pPr algn="ctr"/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Samstag, 17. August 2024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BD2BB75-FA05-2AA2-8FD8-E7F1A9C0BF3D}"/>
              </a:ext>
            </a:extLst>
          </p:cNvPr>
          <p:cNvSpPr txBox="1"/>
          <p:nvPr/>
        </p:nvSpPr>
        <p:spPr>
          <a:xfrm>
            <a:off x="323529" y="3776530"/>
            <a:ext cx="86409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G300 / G50 / P50 / P25:</a:t>
            </a:r>
          </a:p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Buchs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(Regionale </a:t>
            </a:r>
            <a:r>
              <a:rPr lang="de-DE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Schiessanlage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im Lostorf)  </a:t>
            </a:r>
          </a:p>
          <a:p>
            <a:pPr algn="l">
              <a:spcAft>
                <a:spcPts val="1200"/>
              </a:spcAft>
            </a:pP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		</a:t>
            </a:r>
            <a:b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G10 /G10A, P10 und P10A:</a:t>
            </a:r>
          </a:p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Aarau </a:t>
            </a:r>
            <a:r>
              <a:rPr lang="de-DE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(Schachen)</a:t>
            </a:r>
            <a:endParaRPr lang="de-DE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97843CC-83A3-832B-B33E-EFB105B84624}"/>
              </a:ext>
            </a:extLst>
          </p:cNvPr>
          <p:cNvSpPr txBox="1"/>
          <p:nvPr/>
        </p:nvSpPr>
        <p:spPr>
          <a:xfrm>
            <a:off x="273224" y="3109857"/>
            <a:ext cx="314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Schiessplätze</a:t>
            </a:r>
          </a:p>
        </p:txBody>
      </p:sp>
    </p:spTree>
    <p:extLst>
      <p:ext uri="{BB962C8B-B14F-4D97-AF65-F5344CB8AC3E}">
        <p14:creationId xmlns:p14="http://schemas.microsoft.com/office/powerpoint/2010/main" val="36042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5536" y="1373039"/>
            <a:ext cx="8136903" cy="1475668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4400" dirty="0">
                <a:solidFill>
                  <a:srgbClr val="FF0000"/>
                </a:solidFill>
              </a:rPr>
              <a:t>einmal …..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4400" dirty="0">
                <a:solidFill>
                  <a:srgbClr val="FF0000"/>
                </a:solidFill>
              </a:rPr>
              <a:t>an einem schweiz. Final teilnehmen: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32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BC21A2-1073-04D3-EF07-099C864BF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476672"/>
            <a:ext cx="6562725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6D4113-BBAD-1ECE-2753-C87476C6B5AA}"/>
              </a:ext>
            </a:extLst>
          </p:cNvPr>
          <p:cNvSpPr txBox="1"/>
          <p:nvPr/>
        </p:nvSpPr>
        <p:spPr>
          <a:xfrm>
            <a:off x="899266" y="3068960"/>
            <a:ext cx="734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geographisch näher  &gt;  geht nicht !!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20C134-30E0-46B5-9B7C-A58BADC69741}"/>
              </a:ext>
            </a:extLst>
          </p:cNvPr>
          <p:cNvSpPr txBox="1"/>
          <p:nvPr/>
        </p:nvSpPr>
        <p:spPr>
          <a:xfrm>
            <a:off x="312514" y="3873988"/>
            <a:ext cx="8568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>
                <a:solidFill>
                  <a:srgbClr val="FFFF00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somit ist klar, </a:t>
            </a:r>
          </a:p>
          <a:p>
            <a:r>
              <a:rPr lang="de-CH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CH" sz="4400" b="1" dirty="0">
                <a:solidFill>
                  <a:srgbClr val="FFFF00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wir machen alle mit!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609F70E-3BA4-01CC-3CE8-560CDCD9957D}"/>
              </a:ext>
            </a:extLst>
          </p:cNvPr>
          <p:cNvSpPr txBox="1"/>
          <p:nvPr/>
        </p:nvSpPr>
        <p:spPr>
          <a:xfrm>
            <a:off x="924256" y="5492858"/>
            <a:ext cx="734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Aarau… wir kommen !!</a:t>
            </a:r>
          </a:p>
        </p:txBody>
      </p:sp>
    </p:spTree>
    <p:extLst>
      <p:ext uri="{BB962C8B-B14F-4D97-AF65-F5344CB8AC3E}">
        <p14:creationId xmlns:p14="http://schemas.microsoft.com/office/powerpoint/2010/main" val="21452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87219" y="1196752"/>
            <a:ext cx="8136903" cy="759817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4400" dirty="0">
                <a:solidFill>
                  <a:srgbClr val="FF0000"/>
                </a:solidFill>
              </a:rPr>
              <a:t>Was erwartet die Finalisten?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32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BC21A2-1073-04D3-EF07-099C864BF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476672"/>
            <a:ext cx="6562725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6D4113-BBAD-1ECE-2753-C87476C6B5AA}"/>
              </a:ext>
            </a:extLst>
          </p:cNvPr>
          <p:cNvSpPr txBox="1"/>
          <p:nvPr/>
        </p:nvSpPr>
        <p:spPr>
          <a:xfrm>
            <a:off x="395536" y="1973665"/>
            <a:ext cx="698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- Gratisteilnahme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B906248-1B94-C584-1759-5A600A334D42}"/>
              </a:ext>
            </a:extLst>
          </p:cNvPr>
          <p:cNvSpPr txBox="1"/>
          <p:nvPr/>
        </p:nvSpPr>
        <p:spPr>
          <a:xfrm>
            <a:off x="403650" y="328561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pro Disziplin:</a:t>
            </a:r>
          </a:p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Rang 1 - 3: 	Spezialauszeichnung</a:t>
            </a:r>
          </a:p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Rang 1 - 6: 	Spezialgaben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FF0DBD-58C6-8B1A-AE02-6F5AED3456C5}"/>
              </a:ext>
            </a:extLst>
          </p:cNvPr>
          <p:cNvSpPr txBox="1"/>
          <p:nvPr/>
        </p:nvSpPr>
        <p:spPr>
          <a:xfrm>
            <a:off x="403650" y="2575771"/>
            <a:ext cx="698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- Gratismunition </a:t>
            </a: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(Ordonnanz)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5FBD2E-EE93-CCFF-8B87-7FA01A33F738}"/>
              </a:ext>
            </a:extLst>
          </p:cNvPr>
          <p:cNvSpPr txBox="1"/>
          <p:nvPr/>
        </p:nvSpPr>
        <p:spPr>
          <a:xfrm>
            <a:off x="413305" y="498035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für alle Finalisten:</a:t>
            </a:r>
          </a:p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Konsumationsgutschein</a:t>
            </a:r>
          </a:p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CH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Sackmesser</a:t>
            </a:r>
            <a:endParaRPr lang="de-CH" sz="3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22189" y="1412776"/>
            <a:ext cx="8136903" cy="863600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3600" dirty="0">
                <a:solidFill>
                  <a:srgbClr val="FF0000"/>
                </a:solidFill>
              </a:rPr>
              <a:t>Anmeldung für </a:t>
            </a:r>
            <a:r>
              <a:rPr lang="de-CH" sz="3600" dirty="0" err="1">
                <a:solidFill>
                  <a:srgbClr val="FF0000"/>
                </a:solidFill>
              </a:rPr>
              <a:t>Jubi</a:t>
            </a:r>
            <a:r>
              <a:rPr lang="de-CH" sz="3600" dirty="0">
                <a:solidFill>
                  <a:srgbClr val="FF0000"/>
                </a:solidFill>
              </a:rPr>
              <a:t>-Wettkampf: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32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BC21A2-1073-04D3-EF07-099C864BF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75" y="476672"/>
            <a:ext cx="6562725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6D4113-BBAD-1ECE-2753-C87476C6B5AA}"/>
              </a:ext>
            </a:extLst>
          </p:cNvPr>
          <p:cNvSpPr txBox="1"/>
          <p:nvPr/>
        </p:nvSpPr>
        <p:spPr>
          <a:xfrm>
            <a:off x="2051720" y="2708920"/>
            <a:ext cx="561662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Jubi</a:t>
            </a: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>
              <a:spcAft>
                <a:spcPts val="600"/>
              </a:spcAft>
            </a:pP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Meldestelle</a:t>
            </a:r>
          </a:p>
          <a:p>
            <a:pPr>
              <a:spcAft>
                <a:spcPts val="600"/>
              </a:spcAft>
            </a:pP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Lidostrasse 6</a:t>
            </a:r>
          </a:p>
          <a:p>
            <a:pPr>
              <a:spcAft>
                <a:spcPts val="1200"/>
              </a:spcAft>
            </a:pPr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6006 Luzern</a:t>
            </a:r>
          </a:p>
          <a:p>
            <a:pPr>
              <a:spcAft>
                <a:spcPts val="600"/>
              </a:spcAft>
            </a:pPr>
            <a:r>
              <a:rPr lang="de-CH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jubi@swissshooting.ch</a:t>
            </a:r>
          </a:p>
        </p:txBody>
      </p:sp>
    </p:spTree>
    <p:extLst>
      <p:ext uri="{BB962C8B-B14F-4D97-AF65-F5344CB8AC3E}">
        <p14:creationId xmlns:p14="http://schemas.microsoft.com/office/powerpoint/2010/main" val="1135529465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4683" y="2348880"/>
            <a:ext cx="8147248" cy="2160240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in Ausführungsbestimmungen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	- </a:t>
            </a:r>
            <a:r>
              <a:rPr lang="de-CH" sz="11200" dirty="0" err="1"/>
              <a:t>Quali</a:t>
            </a:r>
            <a:r>
              <a:rPr lang="de-CH" sz="11200" dirty="0"/>
              <a:t>-Wettkampf und </a:t>
            </a:r>
            <a:r>
              <a:rPr lang="de-CH" sz="11200" dirty="0" err="1"/>
              <a:t>Jubi</a:t>
            </a:r>
            <a:r>
              <a:rPr lang="de-CH" sz="11200" dirty="0"/>
              <a:t>-Final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1200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sowie Festprogramm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9600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unter   </a:t>
            </a:r>
            <a:r>
              <a:rPr lang="de-CH" sz="11200" dirty="0">
                <a:highlight>
                  <a:srgbClr val="FFFF00"/>
                </a:highlight>
                <a:hlinkClick r:id="rId2"/>
              </a:rPr>
              <a:t>www.swissshooting.ch</a:t>
            </a:r>
            <a:r>
              <a:rPr lang="de-CH" sz="11200" dirty="0">
                <a:highlight>
                  <a:srgbClr val="FFFF00"/>
                </a:highlight>
              </a:rPr>
              <a:t>   </a:t>
            </a:r>
            <a:r>
              <a:rPr lang="de-CH" sz="9600" dirty="0">
                <a:highlight>
                  <a:srgbClr val="FFFF00"/>
                </a:highlight>
              </a:rPr>
              <a:t>(</a:t>
            </a:r>
            <a:r>
              <a:rPr lang="de-CH" sz="9600" dirty="0" err="1">
                <a:highlight>
                  <a:srgbClr val="FFFF00"/>
                </a:highlight>
              </a:rPr>
              <a:t>Jubi</a:t>
            </a:r>
            <a:r>
              <a:rPr lang="de-CH" sz="9600" dirty="0">
                <a:highlight>
                  <a:srgbClr val="FFFF00"/>
                </a:highlight>
              </a:rPr>
              <a:t>-Wettkampf)</a:t>
            </a:r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3200" dirty="0">
                <a:solidFill>
                  <a:srgbClr val="0000FF"/>
                </a:solidFill>
              </a:rPr>
              <a:t> </a:t>
            </a: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3AD7DB-C9CE-C787-34FC-73A9072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03783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5007292-794D-AF82-562B-6DE662DA7039}"/>
              </a:ext>
            </a:extLst>
          </p:cNvPr>
          <p:cNvSpPr txBox="1"/>
          <p:nvPr/>
        </p:nvSpPr>
        <p:spPr>
          <a:xfrm>
            <a:off x="574683" y="1412776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Detaillierte Infos:</a:t>
            </a:r>
          </a:p>
        </p:txBody>
      </p:sp>
    </p:spTree>
    <p:extLst>
      <p:ext uri="{BB962C8B-B14F-4D97-AF65-F5344CB8AC3E}">
        <p14:creationId xmlns:p14="http://schemas.microsoft.com/office/powerpoint/2010/main" val="29702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187624" y="2564904"/>
            <a:ext cx="7200800" cy="2160240"/>
          </a:xfrm>
        </p:spPr>
        <p:txBody>
          <a:bodyPr>
            <a:normAutofit fontScale="85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9600" dirty="0"/>
              <a:t>sind Fragen?</a:t>
            </a:r>
            <a:endParaRPr lang="de-CH" sz="88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3200" dirty="0">
                <a:solidFill>
                  <a:srgbClr val="0000FF"/>
                </a:solidFill>
              </a:rPr>
              <a:t> </a:t>
            </a: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D3AD7DB-C9CE-C787-34FC-73A9072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03783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14146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611560" y="1484784"/>
            <a:ext cx="3744416" cy="4464496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4400" dirty="0"/>
              <a:t>Vielen Dank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1200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für die Aufmerksamkeit …..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1200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7200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und später dann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11200" dirty="0"/>
              <a:t>    Prost beim Apéro!</a:t>
            </a:r>
          </a:p>
          <a:p>
            <a:pPr marL="0" lvl="1" indent="0">
              <a:lnSpc>
                <a:spcPts val="3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r>
              <a:rPr lang="de-CH" sz="4400" dirty="0">
                <a:solidFill>
                  <a:srgbClr val="0000FF"/>
                </a:solidFill>
              </a:rPr>
              <a:t> </a:t>
            </a: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54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54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54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5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918A6BD-4DD7-43D1-B536-7E8350C5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67" y="2636912"/>
            <a:ext cx="3586873" cy="331236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D3AD7DB-C9CE-C787-34FC-73A90726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03783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23763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504056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5EAB86-B515-22BA-9E3B-6811D51A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53" y="1412776"/>
            <a:ext cx="8090093" cy="304067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9245BB-4902-F0C3-5A61-AA2F181B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6" y="3573016"/>
            <a:ext cx="86143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7544" y="1988840"/>
            <a:ext cx="8640960" cy="511256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12800" i="0" dirty="0">
                <a:solidFill>
                  <a:srgbClr val="FF0000"/>
                </a:solidFill>
                <a:effectLst/>
              </a:rPr>
              <a:t>Qualifikations-Wettkämpfe: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endParaRPr lang="de-DE" sz="12800" i="0" dirty="0">
              <a:solidFill>
                <a:srgbClr val="FF0000"/>
              </a:solidFill>
              <a:effectLst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800" b="0" i="0" dirty="0">
                <a:solidFill>
                  <a:srgbClr val="000000"/>
                </a:solidFill>
                <a:effectLst/>
              </a:rPr>
              <a:t>- </a:t>
            </a:r>
            <a:r>
              <a:rPr lang="de-DE" sz="13600" dirty="0">
                <a:solidFill>
                  <a:srgbClr val="000000"/>
                </a:solidFill>
              </a:rPr>
              <a:t>L</a:t>
            </a:r>
            <a:r>
              <a:rPr lang="de-DE" sz="13600" i="0" dirty="0">
                <a:solidFill>
                  <a:srgbClr val="000000"/>
                </a:solidFill>
                <a:effectLst/>
              </a:rPr>
              <a:t>izenzpflichtige Wettkämpfe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de-DE" sz="13600" dirty="0">
                <a:solidFill>
                  <a:srgbClr val="000000"/>
                </a:solidFill>
              </a:rPr>
              <a:t>     </a:t>
            </a:r>
            <a:r>
              <a:rPr lang="de-DE" sz="13600" i="0" dirty="0">
                <a:solidFill>
                  <a:srgbClr val="000000"/>
                </a:solidFill>
                <a:effectLst/>
              </a:rPr>
              <a:t>noch bis </a:t>
            </a:r>
            <a:r>
              <a:rPr lang="de-DE" sz="13600" i="0" dirty="0">
                <a:solidFill>
                  <a:srgbClr val="FF0000"/>
                </a:solidFill>
                <a:effectLst/>
                <a:highlight>
                  <a:srgbClr val="FFFF00"/>
                </a:highlight>
              </a:rPr>
              <a:t>15. Mai 2024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de-DE" sz="144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de-DE" sz="12800" b="0" i="0" dirty="0">
                <a:solidFill>
                  <a:srgbClr val="000000"/>
                </a:solidFill>
                <a:effectLst/>
              </a:rPr>
              <a:t>	</a:t>
            </a: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16774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1628800"/>
            <a:ext cx="8640960" cy="5112568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7600" i="0" dirty="0">
                <a:solidFill>
                  <a:srgbClr val="FF0000"/>
                </a:solidFill>
                <a:effectLst/>
              </a:rPr>
              <a:t>Disziplinen: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13600" dirty="0">
                <a:solidFill>
                  <a:srgbClr val="000000"/>
                </a:solidFill>
              </a:rPr>
              <a:t>			</a:t>
            </a:r>
            <a:r>
              <a:rPr lang="de-DE" sz="16000" dirty="0">
                <a:solidFill>
                  <a:srgbClr val="000000"/>
                </a:solidFill>
              </a:rPr>
              <a:t>- </a:t>
            </a:r>
            <a:r>
              <a:rPr lang="de-DE" sz="17600" dirty="0">
                <a:solidFill>
                  <a:srgbClr val="000000"/>
                </a:solidFill>
              </a:rPr>
              <a:t>G10 und P10 Auflage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7600" i="0" dirty="0">
                <a:solidFill>
                  <a:srgbClr val="000000"/>
                </a:solidFill>
                <a:effectLst/>
              </a:rPr>
              <a:t>			- G10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7600" i="0" dirty="0">
                <a:solidFill>
                  <a:srgbClr val="000000"/>
                </a:solidFill>
                <a:effectLst/>
              </a:rPr>
              <a:t>			- G50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7600" dirty="0">
                <a:solidFill>
                  <a:srgbClr val="000000"/>
                </a:solidFill>
              </a:rPr>
              <a:t>			- G300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17600" i="0" dirty="0">
                <a:solidFill>
                  <a:srgbClr val="000000"/>
                </a:solidFill>
                <a:effectLst/>
              </a:rPr>
              <a:t>			- P10 / P25 und P50</a:t>
            </a:r>
          </a:p>
          <a:p>
            <a:endParaRPr lang="de-DE" sz="13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</p:spTree>
    <p:extLst>
      <p:ext uri="{BB962C8B-B14F-4D97-AF65-F5344CB8AC3E}">
        <p14:creationId xmlns:p14="http://schemas.microsoft.com/office/powerpoint/2010/main" val="8186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41945" y="1700808"/>
            <a:ext cx="8640960" cy="5112568"/>
          </a:xfrm>
        </p:spPr>
        <p:txBody>
          <a:bodyPr>
            <a:normAutofit fontScale="77500" lnSpcReduction="20000"/>
          </a:bodyPr>
          <a:lstStyle/>
          <a:p>
            <a:r>
              <a:rPr lang="de-DE" sz="5200" i="0" dirty="0">
                <a:solidFill>
                  <a:srgbClr val="000000"/>
                </a:solidFill>
                <a:effectLst/>
              </a:rPr>
              <a:t>Programme dürfen</a:t>
            </a:r>
            <a:endParaRPr lang="de-DE" sz="5200" dirty="0">
              <a:solidFill>
                <a:srgbClr val="000000"/>
              </a:solidFill>
            </a:endParaRPr>
          </a:p>
          <a:p>
            <a:endParaRPr lang="de-DE" sz="13600" i="0" dirty="0">
              <a:solidFill>
                <a:srgbClr val="000000"/>
              </a:solidFill>
              <a:effectLst/>
            </a:endParaRPr>
          </a:p>
          <a:p>
            <a:endParaRPr lang="de-DE" sz="13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1988F2-A93A-B34D-8684-954672134B4B}"/>
              </a:ext>
            </a:extLst>
          </p:cNvPr>
          <p:cNvSpPr txBox="1"/>
          <p:nvPr/>
        </p:nvSpPr>
        <p:spPr>
          <a:xfrm>
            <a:off x="395536" y="41490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 Disziplin mehrmals absolviert</a:t>
            </a:r>
          </a:p>
          <a:p>
            <a:r>
              <a:rPr lang="de-DE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werden</a:t>
            </a:r>
            <a:endParaRPr lang="de-CH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379877" y="2960077"/>
            <a:ext cx="82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- im Heimstand geschossen werden</a:t>
            </a:r>
          </a:p>
        </p:txBody>
      </p:sp>
    </p:spTree>
    <p:extLst>
      <p:ext uri="{BB962C8B-B14F-4D97-AF65-F5344CB8AC3E}">
        <p14:creationId xmlns:p14="http://schemas.microsoft.com/office/powerpoint/2010/main" val="14918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1340768"/>
            <a:ext cx="8640960" cy="5112568"/>
          </a:xfrm>
        </p:spPr>
        <p:txBody>
          <a:bodyPr>
            <a:normAutofit fontScale="92500" lnSpcReduction="20000"/>
          </a:bodyPr>
          <a:lstStyle/>
          <a:p>
            <a:r>
              <a:rPr lang="de-DE" sz="5200" i="0" dirty="0">
                <a:solidFill>
                  <a:srgbClr val="000000"/>
                </a:solidFill>
                <a:effectLst/>
              </a:rPr>
              <a:t>Programme:</a:t>
            </a:r>
            <a:endParaRPr lang="de-DE" sz="5200" dirty="0">
              <a:solidFill>
                <a:srgbClr val="000000"/>
              </a:solidFill>
            </a:endParaRPr>
          </a:p>
          <a:p>
            <a:endParaRPr lang="de-DE" sz="13600" i="0" dirty="0">
              <a:solidFill>
                <a:srgbClr val="000000"/>
              </a:solidFill>
              <a:effectLst/>
            </a:endParaRPr>
          </a:p>
          <a:p>
            <a:endParaRPr lang="de-DE" sz="4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375881" y="2256714"/>
            <a:ext cx="8529500" cy="18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P10 Sport (P10)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Pistole 10m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LP 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20, in Passen zu 10 Schuss Einzel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1B3BB4-EFC7-6634-1936-3C812987464E}"/>
              </a:ext>
            </a:extLst>
          </p:cNvPr>
          <p:cNvSpPr txBox="1"/>
          <p:nvPr/>
        </p:nvSpPr>
        <p:spPr>
          <a:xfrm>
            <a:off x="369187" y="4437112"/>
            <a:ext cx="8529500" cy="18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P10 Auflage (P10A)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Pistole 10m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LP 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30, in Passen zu 10 Schuss Einzel</a:t>
            </a:r>
          </a:p>
        </p:txBody>
      </p:sp>
    </p:spTree>
    <p:extLst>
      <p:ext uri="{BB962C8B-B14F-4D97-AF65-F5344CB8AC3E}">
        <p14:creationId xmlns:p14="http://schemas.microsoft.com/office/powerpoint/2010/main" val="24336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51520" y="1340768"/>
            <a:ext cx="8640960" cy="5112568"/>
          </a:xfrm>
        </p:spPr>
        <p:txBody>
          <a:bodyPr>
            <a:normAutofit lnSpcReduction="10000"/>
          </a:bodyPr>
          <a:lstStyle/>
          <a:p>
            <a:endParaRPr lang="de-DE" sz="13600" i="0" dirty="0">
              <a:solidFill>
                <a:srgbClr val="000000"/>
              </a:solidFill>
              <a:effectLst/>
            </a:endParaRPr>
          </a:p>
          <a:p>
            <a:endParaRPr lang="de-DE" sz="4600" b="0" dirty="0">
              <a:solidFill>
                <a:srgbClr val="000000"/>
              </a:solidFill>
            </a:endParaRPr>
          </a:p>
          <a:p>
            <a:r>
              <a:rPr lang="de-DE" sz="13600" b="0" i="0" dirty="0">
                <a:solidFill>
                  <a:srgbClr val="000000"/>
                </a:solidFill>
                <a:effectLst/>
              </a:rPr>
              <a:t>	</a:t>
            </a:r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379289" y="1678772"/>
            <a:ext cx="8529500" cy="18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 Sport (G10)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Gewehre 10m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20 Schuss Einzel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1B3BB4-EFC7-6634-1936-3C812987464E}"/>
              </a:ext>
            </a:extLst>
          </p:cNvPr>
          <p:cNvSpPr txBox="1"/>
          <p:nvPr/>
        </p:nvSpPr>
        <p:spPr>
          <a:xfrm>
            <a:off x="332200" y="4085875"/>
            <a:ext cx="8529500" cy="18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 Auflage (G10A)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Gewehre 10m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30 Schuss Einzel</a:t>
            </a:r>
          </a:p>
        </p:txBody>
      </p:sp>
    </p:spTree>
    <p:extLst>
      <p:ext uri="{BB962C8B-B14F-4D97-AF65-F5344CB8AC3E}">
        <p14:creationId xmlns:p14="http://schemas.microsoft.com/office/powerpoint/2010/main" val="3304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58681" y="1880828"/>
            <a:ext cx="8640960" cy="5112568"/>
          </a:xfrm>
        </p:spPr>
        <p:txBody>
          <a:bodyPr>
            <a:normAutofit/>
          </a:bodyPr>
          <a:lstStyle/>
          <a:p>
            <a:endParaRPr lang="de-DE" sz="12800" i="0" dirty="0">
              <a:solidFill>
                <a:srgbClr val="000000"/>
              </a:solidFill>
              <a:effectLst/>
            </a:endParaRPr>
          </a:p>
          <a:p>
            <a:endParaRPr lang="de-DE" sz="3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40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  <a:defRPr/>
            </a:pPr>
            <a:endParaRPr lang="de-CH" sz="2800" dirty="0"/>
          </a:p>
          <a:p>
            <a:pPr marL="0" lvl="1" indent="0">
              <a:lnSpc>
                <a:spcPts val="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  <a:defRPr/>
            </a:pPr>
            <a:endParaRPr lang="de-CH" sz="1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8A696AF-B35C-C407-361B-872F5285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332656"/>
            <a:ext cx="6562725" cy="575791"/>
          </a:xfrm>
        </p:spPr>
        <p:txBody>
          <a:bodyPr/>
          <a:lstStyle/>
          <a:p>
            <a:r>
              <a:rPr lang="de-CH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 BSVOG 4.1.2024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87A4DD-2D8D-3705-76B0-4D06E9C2D60D}"/>
              </a:ext>
            </a:extLst>
          </p:cNvPr>
          <p:cNvSpPr txBox="1"/>
          <p:nvPr/>
        </p:nvSpPr>
        <p:spPr>
          <a:xfrm>
            <a:off x="270141" y="1456096"/>
            <a:ext cx="8529500" cy="265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P25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Randfeuer- (RF) und Zentralpistolen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(CE), Ordonnanzpistolen (OP)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PP10 / Schnellfeuerscheibe Schussfolge		Präzision: 2 Serien à 5 </a:t>
            </a: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chuss </a:t>
            </a:r>
            <a:r>
              <a:rPr lang="de-CH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(je 300 sec)</a:t>
            </a:r>
            <a:endParaRPr lang="de-CH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Serie:	        2 Serien à 5 Schuss </a:t>
            </a:r>
            <a:r>
              <a:rPr lang="de-CH" sz="16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(je 40 sec)</a:t>
            </a:r>
            <a:endParaRPr lang="de-CH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1B3BB4-EFC7-6634-1936-3C812987464E}"/>
              </a:ext>
            </a:extLst>
          </p:cNvPr>
          <p:cNvSpPr txBox="1"/>
          <p:nvPr/>
        </p:nvSpPr>
        <p:spPr>
          <a:xfrm>
            <a:off x="307250" y="4221088"/>
            <a:ext cx="8529500" cy="223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P5</a:t>
            </a:r>
            <a:r>
              <a:rPr lang="de-CH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Sportgeräte		Pistolen 50m (FP), Randfeuer- (RF),</a:t>
            </a:r>
          </a:p>
          <a:p>
            <a:pPr>
              <a:lnSpc>
                <a:spcPct val="107000"/>
              </a:lnSpc>
            </a:pPr>
            <a:r>
              <a:rPr lang="de-CH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		Ordonnanzpistolen (OP)</a:t>
            </a:r>
            <a:endParaRPr lang="de-CH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Scheibe			P10</a:t>
            </a:r>
          </a:p>
          <a:p>
            <a:pPr>
              <a:lnSpc>
                <a:spcPct val="115000"/>
              </a:lnSpc>
              <a:tabLst>
                <a:tab pos="1260475" algn="l"/>
              </a:tabLst>
            </a:pPr>
            <a:r>
              <a:rPr lang="de-CH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Schussfolge		20 Schuss Einzel</a:t>
            </a:r>
          </a:p>
        </p:txBody>
      </p:sp>
    </p:spTree>
    <p:extLst>
      <p:ext uri="{BB962C8B-B14F-4D97-AF65-F5344CB8AC3E}">
        <p14:creationId xmlns:p14="http://schemas.microsoft.com/office/powerpoint/2010/main" val="15424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20120530_Vorlage Power Point SS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Bildschirmpräsentation (4:3)</PresentationFormat>
  <Paragraphs>395</Paragraphs>
  <Slides>26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Roboto</vt:lpstr>
      <vt:lpstr>20120530_Vorlage Power Point SSV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PowerPoint-Präsentation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  <vt:lpstr>PK BSVOG 4.1.2024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Kompetenzzentrum Breitensport</dc:title>
  <dc:creator>Heinz Küffer KZen Breitensport</dc:creator>
  <cp:lastModifiedBy>Locher Bruno GS-VBS</cp:lastModifiedBy>
  <cp:revision>353</cp:revision>
  <cp:lastPrinted>2017-08-18T17:44:19Z</cp:lastPrinted>
  <dcterms:created xsi:type="dcterms:W3CDTF">2014-07-31T12:50:17Z</dcterms:created>
  <dcterms:modified xsi:type="dcterms:W3CDTF">2024-01-06T19:55:26Z</dcterms:modified>
</cp:coreProperties>
</file>